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4" r:id="rId7"/>
    <p:sldId id="261" r:id="rId8"/>
    <p:sldId id="262" r:id="rId9"/>
    <p:sldId id="263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0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E10F128-83BD-4FD3-8AD3-9C5FDE2E8DBA}" type="datetimeFigureOut">
              <a:rPr lang="en-US" smtClean="0"/>
              <a:pPr/>
              <a:t>3/28/2012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6F1EF48-1992-44D9-B90D-6B4F26324D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10F128-83BD-4FD3-8AD3-9C5FDE2E8DBA}" type="datetimeFigureOut">
              <a:rPr lang="en-US" smtClean="0"/>
              <a:pPr/>
              <a:t>3/28/2012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6F1EF48-1992-44D9-B90D-6B4F26324D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10F128-83BD-4FD3-8AD3-9C5FDE2E8DBA}" type="datetimeFigureOut">
              <a:rPr lang="en-US" smtClean="0"/>
              <a:pPr/>
              <a:t>3/28/2012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6F1EF48-1992-44D9-B90D-6B4F26324D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10F128-83BD-4FD3-8AD3-9C5FDE2E8DBA}" type="datetimeFigureOut">
              <a:rPr lang="en-US" smtClean="0"/>
              <a:pPr/>
              <a:t>3/28/2012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6F1EF48-1992-44D9-B90D-6B4F26324DB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10F128-83BD-4FD3-8AD3-9C5FDE2E8DBA}" type="datetimeFigureOut">
              <a:rPr lang="en-US" smtClean="0"/>
              <a:pPr/>
              <a:t>3/28/2012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6F1EF48-1992-44D9-B90D-6B4F26324DB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10F128-83BD-4FD3-8AD3-9C5FDE2E8DBA}" type="datetimeFigureOut">
              <a:rPr lang="en-US" smtClean="0"/>
              <a:pPr/>
              <a:t>3/28/2012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6F1EF48-1992-44D9-B90D-6B4F26324DB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10F128-83BD-4FD3-8AD3-9C5FDE2E8DBA}" type="datetimeFigureOut">
              <a:rPr lang="en-US" smtClean="0"/>
              <a:pPr/>
              <a:t>3/28/2012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6F1EF48-1992-44D9-B90D-6B4F26324D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10F128-83BD-4FD3-8AD3-9C5FDE2E8DBA}" type="datetimeFigureOut">
              <a:rPr lang="en-US" smtClean="0"/>
              <a:pPr/>
              <a:t>3/28/2012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6F1EF48-1992-44D9-B90D-6B4F26324DB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10F128-83BD-4FD3-8AD3-9C5FDE2E8DBA}" type="datetimeFigureOut">
              <a:rPr lang="en-US" smtClean="0"/>
              <a:pPr/>
              <a:t>3/28/2012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6F1EF48-1992-44D9-B90D-6B4F26324D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7E10F128-83BD-4FD3-8AD3-9C5FDE2E8DBA}" type="datetimeFigureOut">
              <a:rPr lang="en-US" smtClean="0"/>
              <a:pPr/>
              <a:t>3/28/2012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6F1EF48-1992-44D9-B90D-6B4F26324D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E10F128-83BD-4FD3-8AD3-9C5FDE2E8DBA}" type="datetimeFigureOut">
              <a:rPr lang="en-US" smtClean="0"/>
              <a:pPr/>
              <a:t>3/28/2012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6F1EF48-1992-44D9-B90D-6B4F26324DB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7E10F128-83BD-4FD3-8AD3-9C5FDE2E8DBA}" type="datetimeFigureOut">
              <a:rPr lang="en-US" smtClean="0"/>
              <a:pPr/>
              <a:t>3/28/2012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56F1EF48-1992-44D9-B90D-6B4F26324DB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l"/>
            <a:r>
              <a:rPr lang="en-CA" sz="8000" dirty="0" smtClean="0"/>
              <a:t>The Persuasive Speech</a:t>
            </a:r>
            <a:endParaRPr lang="en-US" sz="8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pPr algn="l"/>
            <a:r>
              <a:rPr lang="en-CA" sz="1600" dirty="0" smtClean="0"/>
              <a:t>By Ms. Coté</a:t>
            </a:r>
          </a:p>
          <a:p>
            <a:pPr algn="l"/>
            <a:r>
              <a:rPr lang="en-CA" sz="1600" dirty="0" smtClean="0"/>
              <a:t>LMAC</a:t>
            </a:r>
          </a:p>
          <a:p>
            <a:pPr algn="l"/>
            <a:r>
              <a:rPr lang="en-CA" sz="1600" dirty="0" smtClean="0"/>
              <a:t>2012</a:t>
            </a:r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CA" sz="8000" dirty="0" smtClean="0">
                <a:solidFill>
                  <a:schemeClr val="accent3"/>
                </a:solidFill>
              </a:rPr>
              <a:t>Your Assignment…</a:t>
            </a:r>
            <a:endParaRPr lang="en-US" sz="8000" dirty="0">
              <a:solidFill>
                <a:schemeClr val="accent3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 smtClean="0"/>
              <a:t>Should you choose to accept it…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You will be presenting a persuasive speech to the class (4 minutes)</a:t>
            </a:r>
          </a:p>
          <a:p>
            <a:endParaRPr lang="en-US" sz="1000" dirty="0" smtClean="0"/>
          </a:p>
          <a:p>
            <a:r>
              <a:rPr lang="en-US" sz="2800" dirty="0" smtClean="0"/>
              <a:t>Of course your topic is CURRENT, RELEVANT and DEBATABLE.</a:t>
            </a:r>
          </a:p>
          <a:p>
            <a:endParaRPr lang="en-US" sz="1000" dirty="0" smtClean="0"/>
          </a:p>
          <a:p>
            <a:r>
              <a:rPr lang="en-US" sz="2800" dirty="0" smtClean="0"/>
              <a:t>Keeping in mind “logos, pathos, ethos.”</a:t>
            </a:r>
          </a:p>
          <a:p>
            <a:endParaRPr lang="en-US" sz="1000" dirty="0" smtClean="0"/>
          </a:p>
          <a:p>
            <a:r>
              <a:rPr lang="en-US" sz="2800" dirty="0" smtClean="0"/>
              <a:t>You may use the first person, expressions, colloquialisms, modern references, </a:t>
            </a:r>
            <a:r>
              <a:rPr lang="en-US" sz="2800" dirty="0" err="1" smtClean="0"/>
              <a:t>humour</a:t>
            </a:r>
            <a:r>
              <a:rPr lang="en-US" sz="2800" dirty="0" smtClean="0"/>
              <a:t>, etc.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6600" dirty="0" smtClean="0">
                <a:solidFill>
                  <a:schemeClr val="accent3"/>
                </a:solidFill>
              </a:rPr>
              <a:t>Your Task:</a:t>
            </a:r>
            <a:endParaRPr lang="en-US" sz="6600" dirty="0">
              <a:solidFill>
                <a:schemeClr val="accent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800" dirty="0" smtClean="0"/>
              <a:t>CUE CARDS only.</a:t>
            </a:r>
          </a:p>
          <a:p>
            <a:pPr>
              <a:buNone/>
            </a:pPr>
            <a:r>
              <a:rPr lang="en-US" sz="2800" dirty="0" smtClean="0"/>
              <a:t> </a:t>
            </a:r>
          </a:p>
          <a:p>
            <a:r>
              <a:rPr lang="en-US" sz="2800" dirty="0" smtClean="0"/>
              <a:t> Practice your speech in front of a mirror and for others for timing. </a:t>
            </a:r>
          </a:p>
          <a:p>
            <a:endParaRPr lang="en-US" sz="1000" dirty="0" smtClean="0"/>
          </a:p>
          <a:p>
            <a:r>
              <a:rPr lang="en-US" sz="2800" dirty="0" smtClean="0"/>
              <a:t>Know your speech well enough so that all you need are cue cards to guide you through. </a:t>
            </a:r>
          </a:p>
          <a:p>
            <a:endParaRPr lang="en-US" sz="1100" dirty="0" smtClean="0"/>
          </a:p>
          <a:p>
            <a:r>
              <a:rPr lang="en-US" sz="2800" dirty="0" smtClean="0"/>
              <a:t>Do not bring up your entire speech - READING your persuasive essay will result in a failing grade. 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6600" dirty="0" smtClean="0">
                <a:solidFill>
                  <a:schemeClr val="accent3"/>
                </a:solidFill>
              </a:rPr>
              <a:t>Your Task:</a:t>
            </a:r>
            <a:endParaRPr lang="en-US" sz="6600" dirty="0">
              <a:solidFill>
                <a:schemeClr val="accent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395538" y="1124742"/>
          <a:ext cx="8424936" cy="5544619"/>
        </p:xfrm>
        <a:graphic>
          <a:graphicData uri="http://schemas.openxmlformats.org/drawingml/2006/table">
            <a:tbl>
              <a:tblPr/>
              <a:tblGrid>
                <a:gridCol w="1404156"/>
                <a:gridCol w="1404156"/>
                <a:gridCol w="1404156"/>
                <a:gridCol w="1404156"/>
                <a:gridCol w="1404156"/>
                <a:gridCol w="1404156"/>
              </a:tblGrid>
              <a:tr h="27970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latin typeface="Times New Roman"/>
                          <a:ea typeface="Calibri"/>
                          <a:cs typeface="Times New Roman"/>
                        </a:rPr>
                        <a:t>Criteria</a:t>
                      </a:r>
                      <a:endParaRPr lang="en-US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9967" marR="499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Times New Roman"/>
                          <a:ea typeface="Calibri"/>
                          <a:cs typeface="Times New Roman"/>
                        </a:rPr>
                        <a:t>Minimal – 1</a:t>
                      </a:r>
                      <a:endParaRPr lang="en-US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9967" marR="499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Times New Roman"/>
                          <a:ea typeface="Calibri"/>
                          <a:cs typeface="Times New Roman"/>
                        </a:rPr>
                        <a:t>Partial – 2</a:t>
                      </a:r>
                      <a:endParaRPr lang="en-US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9967" marR="499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Times New Roman"/>
                          <a:ea typeface="Calibri"/>
                          <a:cs typeface="Times New Roman"/>
                        </a:rPr>
                        <a:t>Acceptable – 3</a:t>
                      </a:r>
                      <a:endParaRPr lang="en-US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9967" marR="499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Times New Roman"/>
                          <a:ea typeface="Calibri"/>
                          <a:cs typeface="Times New Roman"/>
                        </a:rPr>
                        <a:t>Thorough – 4</a:t>
                      </a:r>
                      <a:endParaRPr lang="en-US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9967" marR="499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latin typeface="Times New Roman"/>
                          <a:ea typeface="Calibri"/>
                          <a:cs typeface="Times New Roman"/>
                        </a:rPr>
                        <a:t>Advanced - 5</a:t>
                      </a:r>
                      <a:endParaRPr lang="en-US" sz="9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9967" marR="499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717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u="sng" dirty="0">
                          <a:latin typeface="Times New Roman"/>
                          <a:ea typeface="Calibri"/>
                          <a:cs typeface="Times New Roman"/>
                        </a:rPr>
                        <a:t>Description</a:t>
                      </a:r>
                      <a:endParaRPr lang="en-US" sz="105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9967" marR="499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latin typeface="Times New Roman"/>
                          <a:ea typeface="Calibri"/>
                          <a:cs typeface="Times New Roman"/>
                        </a:rPr>
                        <a:t>Minimal understanding of the task, with little or no control of the codes and conventions of a persuasive speech, its purpose and audience.</a:t>
                      </a:r>
                      <a:endParaRPr lang="en-US" sz="105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9967" marR="499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latin typeface="Times New Roman"/>
                          <a:ea typeface="Calibri"/>
                          <a:cs typeface="Times New Roman"/>
                        </a:rPr>
                        <a:t>Partial understanding of the task and limited control of the codes and conventions of a persuasive speech, its purpose and audience.</a:t>
                      </a:r>
                      <a:endParaRPr lang="en-US" sz="105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9967" marR="499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800">
                          <a:latin typeface="Times New Roman"/>
                          <a:ea typeface="Calibri"/>
                          <a:cs typeface="Times New Roman"/>
                        </a:rPr>
                        <a:t>Acceptable understanding of the task and an acceptable control of codes and conventions of </a:t>
                      </a:r>
                      <a:r>
                        <a:rPr lang="en-US" sz="800">
                          <a:latin typeface="Times New Roman"/>
                          <a:ea typeface="Calibri"/>
                          <a:cs typeface="Times New Roman"/>
                        </a:rPr>
                        <a:t>a persuasive speech</a:t>
                      </a:r>
                      <a:r>
                        <a:rPr lang="en-CA" sz="800">
                          <a:latin typeface="Times New Roman"/>
                          <a:ea typeface="Calibri"/>
                          <a:cs typeface="Times New Roman"/>
                        </a:rPr>
                        <a:t>, its purpose and audience</a:t>
                      </a:r>
                      <a:endParaRPr lang="en-US" sz="105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9967" marR="499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800">
                          <a:latin typeface="Times New Roman"/>
                          <a:ea typeface="Calibri"/>
                          <a:cs typeface="Times New Roman"/>
                        </a:rPr>
                        <a:t>Thorough understanding of the task and an assured control of codes and conventions of </a:t>
                      </a:r>
                      <a:r>
                        <a:rPr lang="en-US" sz="800">
                          <a:latin typeface="Times New Roman"/>
                          <a:ea typeface="Calibri"/>
                          <a:cs typeface="Times New Roman"/>
                        </a:rPr>
                        <a:t>a persuasive speech</a:t>
                      </a:r>
                      <a:r>
                        <a:rPr lang="en-CA" sz="800">
                          <a:latin typeface="Times New Roman"/>
                          <a:ea typeface="Calibri"/>
                          <a:cs typeface="Times New Roman"/>
                        </a:rPr>
                        <a:t>, its purpose and intended audience.</a:t>
                      </a:r>
                      <a:endParaRPr lang="en-US" sz="105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9967" marR="499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800">
                          <a:latin typeface="Times New Roman"/>
                          <a:ea typeface="Calibri"/>
                          <a:cs typeface="Times New Roman"/>
                        </a:rPr>
                        <a:t>Superior understanding of the task and a highly developed control of codes and conventions of </a:t>
                      </a:r>
                      <a:r>
                        <a:rPr lang="en-US" sz="800">
                          <a:latin typeface="Times New Roman"/>
                          <a:ea typeface="Calibri"/>
                          <a:cs typeface="Times New Roman"/>
                        </a:rPr>
                        <a:t>a persuasive speech</a:t>
                      </a:r>
                      <a:r>
                        <a:rPr lang="en-CA" sz="800">
                          <a:latin typeface="Times New Roman"/>
                          <a:ea typeface="Calibri"/>
                          <a:cs typeface="Times New Roman"/>
                        </a:rPr>
                        <a:t>, its purpose and intended audience.</a:t>
                      </a:r>
                      <a:endParaRPr lang="en-US" sz="105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9967" marR="499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  <a:tr h="98717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b="1" u="sng">
                          <a:latin typeface="Times New Roman"/>
                          <a:ea typeface="Calibri"/>
                          <a:cs typeface="Times New Roman"/>
                        </a:rPr>
                        <a:t>Content</a:t>
                      </a:r>
                      <a:r>
                        <a:rPr lang="en-US" sz="1050" b="1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en-US" sz="105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9967" marR="499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latin typeface="Times New Roman"/>
                          <a:ea typeface="Calibri"/>
                          <a:cs typeface="Times New Roman"/>
                        </a:rPr>
                        <a:t>Content is lacking; ideas are un-connected; intro and conclusion are not effective.</a:t>
                      </a:r>
                      <a:endParaRPr lang="en-US" sz="105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9967" marR="499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latin typeface="Times New Roman"/>
                          <a:ea typeface="Calibri"/>
                          <a:cs typeface="Times New Roman"/>
                        </a:rPr>
                        <a:t>Content is un-organized; difficulty connecting ideas; intro and conclusion are weak and not convincing - difficulty staying on topic.</a:t>
                      </a:r>
                      <a:endParaRPr lang="en-US" sz="105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9967" marR="499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latin typeface="Times New Roman"/>
                          <a:ea typeface="Calibri"/>
                          <a:cs typeface="Times New Roman"/>
                        </a:rPr>
                        <a:t>Content is sufficient; ideas connect; intro and conclusion need work; - stays on topic but transitions are blunt. </a:t>
                      </a:r>
                      <a:endParaRPr lang="en-US" sz="105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9967" marR="499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latin typeface="Times New Roman"/>
                          <a:ea typeface="Calibri"/>
                          <a:cs typeface="Times New Roman"/>
                        </a:rPr>
                        <a:t>Content is good; ideas connect; intro and conclusion are satisfactory; - stays on topic with good transitions between ideas.</a:t>
                      </a:r>
                      <a:endParaRPr lang="en-US" sz="105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9967" marR="499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latin typeface="Times New Roman"/>
                          <a:ea typeface="Calibri"/>
                          <a:cs typeface="Times New Roman"/>
                        </a:rPr>
                        <a:t>Content is excellent; ideas connect with a clear sense of purpose; intro and conclusion are excellent - stays on topic with transitions between ideas.</a:t>
                      </a:r>
                      <a:endParaRPr lang="en-US" sz="105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9967" marR="499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717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b="1" u="sng">
                          <a:latin typeface="Times New Roman"/>
                          <a:ea typeface="Calibri"/>
                          <a:cs typeface="Times New Roman"/>
                        </a:rPr>
                        <a:t>Language</a:t>
                      </a:r>
                      <a:endParaRPr lang="en-US" sz="105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9967" marR="499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latin typeface="Times New Roman"/>
                          <a:ea typeface="Calibri"/>
                          <a:cs typeface="Times New Roman"/>
                        </a:rPr>
                        <a:t>Word choice is confusing; pronunciation makes it difficult to understand; sentence structure makes it difficult to get the main argument.</a:t>
                      </a:r>
                      <a:endParaRPr lang="en-US" sz="105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9967" marR="499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latin typeface="Times New Roman"/>
                          <a:ea typeface="Calibri"/>
                          <a:cs typeface="Times New Roman"/>
                        </a:rPr>
                        <a:t>Word choice is in-effective and distracting; pronunciation needs practice; sentence structure is confusing - difficult to follow ideas.</a:t>
                      </a:r>
                      <a:endParaRPr lang="en-US" sz="105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9967" marR="499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latin typeface="Times New Roman"/>
                          <a:ea typeface="Calibri"/>
                          <a:cs typeface="Times New Roman"/>
                        </a:rPr>
                        <a:t>Word choice sufficient; pronunciation still needs practice; sentence structure is acceptable but needs work - some originality.</a:t>
                      </a:r>
                      <a:endParaRPr lang="en-US" sz="105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9967" marR="499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latin typeface="Times New Roman"/>
                          <a:ea typeface="Calibri"/>
                          <a:cs typeface="Times New Roman"/>
                        </a:rPr>
                        <a:t>Word choice makes it interesting; pronunciation is clear; sentence structure is good and helps build ideas - original ideas and arguments.</a:t>
                      </a:r>
                      <a:endParaRPr lang="en-US" sz="105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9967" marR="499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latin typeface="Times New Roman"/>
                          <a:ea typeface="Calibri"/>
                          <a:cs typeface="Times New Roman"/>
                        </a:rPr>
                        <a:t>Word choice is intriguing; pronunciation is clear; sentence structure is original and helps to convince the audience ideas.</a:t>
                      </a:r>
                      <a:endParaRPr lang="en-US" sz="105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9967" marR="499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717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u="sng">
                          <a:latin typeface="Times New Roman"/>
                          <a:ea typeface="Calibri"/>
                          <a:cs typeface="Times New Roman"/>
                        </a:rPr>
                        <a:t>Delivery</a:t>
                      </a:r>
                      <a:endParaRPr lang="en-US" sz="105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9967" marR="499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latin typeface="Times New Roman"/>
                          <a:ea typeface="Calibri"/>
                          <a:cs typeface="Times New Roman"/>
                        </a:rPr>
                        <a:t>Delivery is not clear; barely audible; absolutely no use of emphasis and gestures.</a:t>
                      </a:r>
                      <a:endParaRPr lang="en-US" sz="105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9967" marR="499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latin typeface="Times New Roman"/>
                          <a:ea typeface="Calibri"/>
                          <a:cs typeface="Times New Roman"/>
                        </a:rPr>
                        <a:t>Delivery is not clear; projection and tone need practice; almost no use of emphasis and gestures. </a:t>
                      </a:r>
                      <a:endParaRPr lang="en-US" sz="105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9967" marR="499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11125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800">
                          <a:latin typeface="Times New Roman"/>
                          <a:ea typeface="Calibri"/>
                          <a:cs typeface="Times New Roman"/>
                        </a:rPr>
                        <a:t>Somewhat clear; decent projection and tone; some use of emphasis and gestures - some connection with the audience.</a:t>
                      </a:r>
                      <a:endParaRPr lang="en-US" sz="105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9967" marR="499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800">
                          <a:latin typeface="Times New Roman"/>
                          <a:ea typeface="Calibri"/>
                          <a:cs typeface="Times New Roman"/>
                        </a:rPr>
                        <a:t>Clear delivery; projection and tone are practiced; good use of emphasis and gestures - a good connection with the audience.</a:t>
                      </a:r>
                      <a:endParaRPr lang="en-US" sz="105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9967" marR="499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800">
                          <a:latin typeface="Times New Roman"/>
                          <a:ea typeface="Calibri"/>
                          <a:cs typeface="Times New Roman"/>
                        </a:rPr>
                        <a:t>Clear and confident delivery; projection and tone are practiced and comfortable; excellent use of emphasis and gestures - very connected to the audience</a:t>
                      </a:r>
                      <a:r>
                        <a:rPr lang="en-CA" sz="800"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  <a:endParaRPr lang="en-US" sz="105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9967" marR="499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1622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u="sng">
                          <a:latin typeface="Times New Roman"/>
                          <a:ea typeface="Calibri"/>
                          <a:cs typeface="Times New Roman"/>
                        </a:rPr>
                        <a:t>Audience Appeal</a:t>
                      </a:r>
                      <a:endParaRPr lang="en-US" sz="105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9967" marR="499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800">
                          <a:latin typeface="Times New Roman"/>
                          <a:ea typeface="Calibri"/>
                          <a:cs typeface="Times New Roman"/>
                        </a:rPr>
                        <a:t>No eye contact; personality is missing; not prepared; student compensates for nervousness by reading.</a:t>
                      </a:r>
                      <a:endParaRPr lang="en-US" sz="105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9967" marR="499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800">
                          <a:latin typeface="Times New Roman"/>
                          <a:ea typeface="Calibri"/>
                          <a:cs typeface="Times New Roman"/>
                        </a:rPr>
                        <a:t>Very little eye contact; personality is almost missing; seems like it was done at the last moment; very nervous - thus use of humour was not effective</a:t>
                      </a:r>
                      <a:r>
                        <a:rPr lang="en-US" sz="800"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  <a:endParaRPr lang="en-US" sz="105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9967" marR="499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800">
                          <a:latin typeface="Times New Roman"/>
                          <a:ea typeface="Calibri"/>
                          <a:cs typeface="Times New Roman"/>
                        </a:rPr>
                        <a:t>Some eye contact; some personality but needs a little more practice; looks a little nervous but tried to include some humour. </a:t>
                      </a:r>
                      <a:endParaRPr lang="en-US" sz="105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9967" marR="499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800">
                          <a:latin typeface="Times New Roman"/>
                          <a:ea typeface="Calibri"/>
                          <a:cs typeface="Times New Roman"/>
                        </a:rPr>
                        <a:t>Good eye contact and connection with the audience; good poise and personality due to practice; acts in a natural manner; includes some humour and/or seriousness depending on the topic.</a:t>
                      </a:r>
                      <a:endParaRPr lang="en-US" sz="105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9967" marR="499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800" dirty="0">
                          <a:latin typeface="Times New Roman"/>
                          <a:ea typeface="Calibri"/>
                          <a:cs typeface="Times New Roman"/>
                        </a:rPr>
                        <a:t>Great eye contact and connection with the audience; excellent poise and personality; seems like a natural; humour and/or seriousness depending on the topic.</a:t>
                      </a:r>
                      <a:endParaRPr lang="en-US" sz="105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9967" marR="499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467544" y="392370"/>
            <a:ext cx="8208912" cy="984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Rubric – Persuasive Speech</a:t>
            </a:r>
            <a:endParaRPr kumimoji="0" lang="en-US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C-1: </a:t>
            </a:r>
            <a:r>
              <a:rPr kumimoji="0" lang="en-CA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Applies rhetorical strategies in a persuasive text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en-US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You will be evaluated by myself AND the class. </a:t>
            </a:r>
          </a:p>
          <a:p>
            <a:endParaRPr lang="en-CA" sz="1000" dirty="0" smtClean="0"/>
          </a:p>
          <a:p>
            <a:r>
              <a:rPr lang="en-CA" dirty="0" smtClean="0"/>
              <a:t>If the class gives you the same mark as me, you get and extra +</a:t>
            </a:r>
          </a:p>
          <a:p>
            <a:endParaRPr lang="en-CA" sz="1000" dirty="0" smtClean="0"/>
          </a:p>
          <a:p>
            <a:r>
              <a:rPr lang="en-CA" dirty="0" smtClean="0"/>
              <a:t>This is why you want to be present the day of your speech.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6600" dirty="0" smtClean="0">
                <a:solidFill>
                  <a:schemeClr val="accent3"/>
                </a:solidFill>
              </a:rPr>
              <a:t>Evaluation:</a:t>
            </a:r>
            <a:endParaRPr lang="en-US" sz="6600" dirty="0">
              <a:solidFill>
                <a:schemeClr val="accent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CA" sz="7200" dirty="0" smtClean="0">
                <a:solidFill>
                  <a:schemeClr val="accent3"/>
                </a:solidFill>
              </a:rPr>
              <a:t>Questions?</a:t>
            </a:r>
            <a:endParaRPr lang="en-US" sz="7200" dirty="0">
              <a:solidFill>
                <a:schemeClr val="accent3"/>
              </a:solidFill>
            </a:endParaRPr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1268760"/>
            <a:ext cx="4752528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CA" sz="4000" dirty="0" smtClean="0"/>
              <a:t>What is the overall goal of “Persuasive Speaking?”</a:t>
            </a:r>
          </a:p>
          <a:p>
            <a:endParaRPr lang="en-CA" sz="1400" dirty="0" smtClean="0"/>
          </a:p>
          <a:p>
            <a:r>
              <a:rPr lang="en-CA" dirty="0" smtClean="0"/>
              <a:t>To convince your audience</a:t>
            </a:r>
          </a:p>
          <a:p>
            <a:endParaRPr lang="en-CA" sz="1000" dirty="0" smtClean="0"/>
          </a:p>
          <a:p>
            <a:r>
              <a:rPr lang="en-CA" dirty="0" smtClean="0"/>
              <a:t>To incite them to action</a:t>
            </a:r>
          </a:p>
          <a:p>
            <a:endParaRPr lang="en-CA" sz="1000" dirty="0" smtClean="0"/>
          </a:p>
          <a:p>
            <a:r>
              <a:rPr lang="en-CA" dirty="0" smtClean="0"/>
              <a:t>To present an opinion via evidence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6000" dirty="0" smtClean="0">
                <a:solidFill>
                  <a:schemeClr val="accent3"/>
                </a:solidFill>
              </a:rPr>
              <a:t>Your Purpose?</a:t>
            </a:r>
            <a:endParaRPr lang="en-US" sz="6000" dirty="0">
              <a:solidFill>
                <a:schemeClr val="accent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CA" sz="4000" dirty="0" smtClean="0"/>
              <a:t>Start with a question…</a:t>
            </a:r>
          </a:p>
          <a:p>
            <a:endParaRPr lang="en-CA" sz="1400" dirty="0" smtClean="0"/>
          </a:p>
          <a:p>
            <a:pPr>
              <a:buNone/>
            </a:pPr>
            <a:r>
              <a:rPr lang="en-CA" sz="4400" u="sng" dirty="0" smtClean="0">
                <a:solidFill>
                  <a:schemeClr val="accent6"/>
                </a:solidFill>
              </a:rPr>
              <a:t>A question of fact:</a:t>
            </a:r>
          </a:p>
          <a:p>
            <a:endParaRPr lang="en-CA" sz="1100" dirty="0" smtClean="0"/>
          </a:p>
          <a:p>
            <a:r>
              <a:rPr lang="en-CA" dirty="0" smtClean="0"/>
              <a:t>Persuade your audience that one thing or another is a fact.</a:t>
            </a:r>
          </a:p>
          <a:p>
            <a:endParaRPr lang="en-CA" sz="1600" dirty="0" smtClean="0"/>
          </a:p>
          <a:p>
            <a:pPr marL="714375" indent="0">
              <a:buNone/>
            </a:pPr>
            <a:r>
              <a:rPr lang="en-CA" dirty="0" err="1" smtClean="0"/>
              <a:t>e.g</a:t>
            </a:r>
            <a:r>
              <a:rPr lang="en-CA" dirty="0" smtClean="0"/>
              <a:t>: “Ten years from now, climate change will be our most serious problem.”</a:t>
            </a:r>
          </a:p>
          <a:p>
            <a:endParaRPr lang="en-CA" sz="1000" dirty="0" smtClean="0"/>
          </a:p>
          <a:p>
            <a:endParaRPr lang="en-CA" sz="1000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6000" dirty="0" smtClean="0">
                <a:solidFill>
                  <a:schemeClr val="accent3"/>
                </a:solidFill>
              </a:rPr>
              <a:t>Where to Start?</a:t>
            </a:r>
            <a:endParaRPr lang="en-US" sz="6000" dirty="0">
              <a:solidFill>
                <a:schemeClr val="accent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CA" sz="4000" u="sng" dirty="0" smtClean="0">
                <a:solidFill>
                  <a:schemeClr val="accent6"/>
                </a:solidFill>
              </a:rPr>
              <a:t>A question of policy:</a:t>
            </a:r>
          </a:p>
          <a:p>
            <a:pPr>
              <a:buNone/>
            </a:pPr>
            <a:endParaRPr lang="en-CA" sz="1400" u="sng" dirty="0" smtClean="0">
              <a:solidFill>
                <a:schemeClr val="accent6"/>
              </a:solidFill>
            </a:endParaRPr>
          </a:p>
          <a:p>
            <a:r>
              <a:rPr lang="en-CA" dirty="0" smtClean="0"/>
              <a:t>Persuade your audience to take action.</a:t>
            </a:r>
          </a:p>
          <a:p>
            <a:endParaRPr lang="en-CA" sz="1200" dirty="0" smtClean="0"/>
          </a:p>
          <a:p>
            <a:pPr>
              <a:buNone/>
            </a:pPr>
            <a:r>
              <a:rPr lang="en-CA" dirty="0" smtClean="0"/>
              <a:t>	e.g.: “Our oil supply is running out, and we need to take preventative action now.”</a:t>
            </a:r>
          </a:p>
          <a:p>
            <a:endParaRPr lang="en-CA" sz="1000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6000" dirty="0" smtClean="0">
                <a:solidFill>
                  <a:schemeClr val="accent3"/>
                </a:solidFill>
              </a:rPr>
              <a:t>Where to Start?</a:t>
            </a:r>
            <a:endParaRPr lang="en-US" sz="6000" dirty="0">
              <a:solidFill>
                <a:schemeClr val="accent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CA" sz="3200" u="sng" dirty="0" smtClean="0">
                <a:solidFill>
                  <a:schemeClr val="accent6"/>
                </a:solidFill>
              </a:rPr>
              <a:t>A question of value:</a:t>
            </a:r>
          </a:p>
          <a:p>
            <a:pPr>
              <a:buNone/>
            </a:pPr>
            <a:endParaRPr lang="en-CA" sz="1000" dirty="0" smtClean="0"/>
          </a:p>
          <a:p>
            <a:r>
              <a:rPr lang="en-CA" sz="2800" dirty="0" smtClean="0"/>
              <a:t>Persuade your audience that something is good or bad, evil or humane.</a:t>
            </a:r>
          </a:p>
          <a:p>
            <a:endParaRPr lang="en-CA" sz="1000" dirty="0" smtClean="0"/>
          </a:p>
          <a:p>
            <a:pPr marL="623888" indent="0">
              <a:buNone/>
            </a:pPr>
            <a:r>
              <a:rPr lang="en-CA" sz="3200" dirty="0" smtClean="0"/>
              <a:t>E.g.: “We can no longer ignore the rise in poverty, it is inhumane and unfair.”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6000" dirty="0" smtClean="0">
                <a:solidFill>
                  <a:schemeClr val="accent3"/>
                </a:solidFill>
              </a:rPr>
              <a:t>Where to Start?</a:t>
            </a:r>
            <a:endParaRPr lang="en-US" sz="6000" dirty="0">
              <a:solidFill>
                <a:schemeClr val="accent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23528" y="2852936"/>
            <a:ext cx="6408712" cy="1143000"/>
          </a:xfrm>
        </p:spPr>
        <p:txBody>
          <a:bodyPr>
            <a:noAutofit/>
          </a:bodyPr>
          <a:lstStyle/>
          <a:p>
            <a:endParaRPr lang="en-US" sz="8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1" y="0"/>
            <a:ext cx="4572000" cy="6863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395536" y="3356992"/>
            <a:ext cx="7459093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13800" b="1" cap="none" spc="0" dirty="0" smtClean="0">
                <a:ln/>
                <a:solidFill>
                  <a:schemeClr val="accent3"/>
                </a:solidFill>
                <a:effectLst/>
              </a:rPr>
              <a:t>Aristotle</a:t>
            </a:r>
            <a:endParaRPr lang="en-US" sz="138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CA" sz="6000" u="sng" dirty="0" smtClean="0">
                <a:solidFill>
                  <a:schemeClr val="accent6"/>
                </a:solidFill>
              </a:rPr>
              <a:t>Logos:</a:t>
            </a:r>
          </a:p>
          <a:p>
            <a:endParaRPr lang="en-US" sz="1000" dirty="0" smtClean="0"/>
          </a:p>
          <a:p>
            <a:r>
              <a:rPr lang="en-US" sz="3200" dirty="0" smtClean="0"/>
              <a:t>The logic of an argument</a:t>
            </a:r>
          </a:p>
          <a:p>
            <a:r>
              <a:rPr lang="en-US" sz="3200" dirty="0" smtClean="0"/>
              <a:t>The argument has to make sense </a:t>
            </a:r>
          </a:p>
          <a:p>
            <a:r>
              <a:rPr lang="en-US" sz="3200" dirty="0" smtClean="0"/>
              <a:t>It has to be logical, well supported, and within the realm of the audience’s experience</a:t>
            </a:r>
            <a:endParaRPr lang="en-CA" sz="3200" dirty="0" smtClean="0"/>
          </a:p>
          <a:p>
            <a:endParaRPr lang="en-CA" sz="2400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6000" dirty="0" smtClean="0">
                <a:solidFill>
                  <a:schemeClr val="accent3"/>
                </a:solidFill>
              </a:rPr>
              <a:t>The Three Elements</a:t>
            </a:r>
            <a:endParaRPr lang="en-US" sz="6000" dirty="0">
              <a:solidFill>
                <a:schemeClr val="accent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CA" sz="4800" u="sng" dirty="0" smtClean="0">
                <a:solidFill>
                  <a:schemeClr val="accent6"/>
                </a:solidFill>
              </a:rPr>
              <a:t>Pathos:</a:t>
            </a:r>
          </a:p>
          <a:p>
            <a:pPr>
              <a:buNone/>
            </a:pPr>
            <a:endParaRPr lang="en-CA" sz="1000" dirty="0" smtClean="0"/>
          </a:p>
          <a:p>
            <a:r>
              <a:rPr lang="en-US" sz="2400" dirty="0" smtClean="0"/>
              <a:t>The emotion of an argument – it should appeal to the emotions of the audience.</a:t>
            </a:r>
          </a:p>
          <a:p>
            <a:endParaRPr lang="en-US" sz="1000" dirty="0" smtClean="0"/>
          </a:p>
          <a:p>
            <a:r>
              <a:rPr lang="en-US" sz="2400" dirty="0" smtClean="0"/>
              <a:t>Your arguments should be supported with concrete examples to show the audience that the speech can directly relate to them, or people like them.</a:t>
            </a:r>
          </a:p>
          <a:p>
            <a:endParaRPr lang="en-CA" sz="2400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6000" dirty="0" smtClean="0">
                <a:solidFill>
                  <a:schemeClr val="accent3"/>
                </a:solidFill>
              </a:rPr>
              <a:t>The Three Elements</a:t>
            </a:r>
            <a:endParaRPr lang="en-US" sz="6000" dirty="0">
              <a:solidFill>
                <a:schemeClr val="accent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CA" sz="4800" u="sng" dirty="0" smtClean="0">
                <a:solidFill>
                  <a:schemeClr val="accent6"/>
                </a:solidFill>
              </a:rPr>
              <a:t>Ethos:</a:t>
            </a:r>
          </a:p>
          <a:p>
            <a:pPr>
              <a:buNone/>
            </a:pPr>
            <a:endParaRPr lang="en-CA" sz="1000" dirty="0" smtClean="0"/>
          </a:p>
          <a:p>
            <a:r>
              <a:rPr lang="en-US" sz="2800" dirty="0" smtClean="0"/>
              <a:t>The credibility of the speaker </a:t>
            </a:r>
          </a:p>
          <a:p>
            <a:endParaRPr lang="en-US" sz="1050" dirty="0" smtClean="0"/>
          </a:p>
          <a:p>
            <a:r>
              <a:rPr lang="en-US" sz="2800" dirty="0" smtClean="0"/>
              <a:t>The speaker needs to be believable, credible, charismatic and trusted by the audience.</a:t>
            </a:r>
          </a:p>
          <a:p>
            <a:endParaRPr lang="en-CA" sz="2400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6000" dirty="0" smtClean="0">
                <a:solidFill>
                  <a:schemeClr val="accent3"/>
                </a:solidFill>
              </a:rPr>
              <a:t>The Three Elements</a:t>
            </a:r>
            <a:endParaRPr lang="en-US" sz="6000" dirty="0">
              <a:solidFill>
                <a:schemeClr val="accent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132</TotalTime>
  <Words>1027</Words>
  <Application>Microsoft Office PowerPoint</Application>
  <PresentationFormat>On-screen Show (4:3)</PresentationFormat>
  <Paragraphs>115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Concourse</vt:lpstr>
      <vt:lpstr>The Persuasive Speech</vt:lpstr>
      <vt:lpstr>Your Purpose?</vt:lpstr>
      <vt:lpstr>Where to Start?</vt:lpstr>
      <vt:lpstr>Where to Start?</vt:lpstr>
      <vt:lpstr>Where to Start?</vt:lpstr>
      <vt:lpstr>Slide 6</vt:lpstr>
      <vt:lpstr>The Three Elements</vt:lpstr>
      <vt:lpstr>The Three Elements</vt:lpstr>
      <vt:lpstr>The Three Elements</vt:lpstr>
      <vt:lpstr>Your Assignment…</vt:lpstr>
      <vt:lpstr>Your Task:</vt:lpstr>
      <vt:lpstr>Your Task:</vt:lpstr>
      <vt:lpstr>Slide 13</vt:lpstr>
      <vt:lpstr>Evaluation:</vt:lpstr>
      <vt:lpstr>Questions?</vt:lpstr>
    </vt:vector>
  </TitlesOfParts>
  <Company>English Montreal School Board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Persuasive Speech</dc:title>
  <dc:creator>staff</dc:creator>
  <cp:lastModifiedBy>LMAC</cp:lastModifiedBy>
  <cp:revision>6</cp:revision>
  <dcterms:created xsi:type="dcterms:W3CDTF">2012-03-28T13:51:30Z</dcterms:created>
  <dcterms:modified xsi:type="dcterms:W3CDTF">2012-03-28T19:23:05Z</dcterms:modified>
</cp:coreProperties>
</file>